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ssistant" pitchFamily="2" charset="-79"/>
      <p:regular r:id="rId17"/>
    </p:embeddedFont>
    <p:embeddedFont>
      <p:font typeface="HK Grotesk" panose="020B0604020202020204" charset="0"/>
      <p:regular r:id="rId18"/>
    </p:embeddedFont>
    <p:embeddedFont>
      <p:font typeface="HK Grotesk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5101" y="415897"/>
            <a:ext cx="16785286" cy="439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7"/>
              </a:lnSpc>
            </a:pPr>
            <a:r>
              <a:rPr lang="en-US" sz="730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 DEEP LEARNING-BASED DRIVER MONITORING SYSTEM FOR FATIGUE, DISTRACTION, AND EMOTION DETECTION</a:t>
            </a:r>
          </a:p>
          <a:p>
            <a:pPr algn="ctr">
              <a:lnSpc>
                <a:spcPts val="62"/>
              </a:lnSpc>
            </a:pPr>
            <a:endParaRPr lang="en-US" sz="7302" b="1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31356" y="5644375"/>
            <a:ext cx="9148167" cy="15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7"/>
              </a:lnSpc>
            </a:pPr>
            <a:r>
              <a:rPr lang="en-US" sz="380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submitted_by:Dhilip Kumar Reddy Tikkam</a:t>
            </a:r>
          </a:p>
          <a:p>
            <a:pPr algn="l">
              <a:lnSpc>
                <a:spcPts val="4487"/>
              </a:lnSpc>
            </a:pPr>
            <a:r>
              <a:rPr lang="en-US" sz="380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Student_id:811360997</a:t>
            </a:r>
          </a:p>
          <a:p>
            <a:pPr algn="l">
              <a:lnSpc>
                <a:spcPts val="3071"/>
              </a:lnSpc>
              <a:spcBef>
                <a:spcPct val="0"/>
              </a:spcBef>
            </a:pPr>
            <a:r>
              <a:rPr lang="en-US" sz="260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Course:ADVANCED MACHINE LEARNING (BA-64061-001)</a:t>
            </a:r>
            <a:r>
              <a:rPr lang="en-US" sz="2602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/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E167E41-9ACD-DF18-E3BF-78E310B39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92"/>
    </mc:Choice>
    <mc:Fallback xmlns="">
      <p:transition spd="slow" advTm="26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964305" y="3867571"/>
            <a:ext cx="6064673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Quantitative Results: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426" y="2807384"/>
            <a:ext cx="5666299" cy="462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Delivers strong performance across phone detection, drowsiness detection, and emotion recognition.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Training shows smooth and consistent loss convergence.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Validation accuracy closely aligns with training accuracy, indicating minimal overfitting.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Includes visual graphs for YOLO training loss and emotion accuracy trends.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DB19AD-1A97-F695-AA87-BE117BFA5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59"/>
    </mc:Choice>
    <mc:Fallback xmlns="">
      <p:transition spd="slow" advTm="41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964305" y="3867571"/>
            <a:ext cx="6064673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Critical Analysis &amp; Limitations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426" y="2174937"/>
            <a:ext cx="5666299" cy="588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Emotion model struggles to separate subtle classes like Sad vs. Neutral, while Anger and Happiness are identified more reliably.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Performance drops in low-light conditions since RGB cameras cannot handle complete darkness.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Occlusions such as sunglasses block eye landmarks, causing failures in drowsiness detection.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Confusion between certain emotions is expected due to overlapping facial features and subtle expressions.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BFE6FD-7623-4E5C-5146-F3FEE68A12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15"/>
    </mc:Choice>
    <mc:Fallback xmlns="">
      <p:transition spd="slow" advTm="4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964305" y="3867571"/>
            <a:ext cx="6064673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Current Research Landscape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426" y="2174937"/>
            <a:ext cx="5666299" cy="588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Research is shifting from CNNs to Vision Transformers, which capture global context and temporal patterns more effectively.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Attention-enhanced models like ME-YOLOv8 focus on the driver’s face while ignoring irrelevant background regions.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Generative AI is increasingly used to create synthetic drowsy datasets to address class imbalance.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While CNNs remain efficient for real-time use, future advancements point toward Transformer-based video understanding.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 dirty="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9D2BDA1-0ABE-7210-F762-B047D7A4BF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46"/>
    </mc:Choice>
    <mc:Fallback xmlns="">
      <p:transition spd="slow" advTm="43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964305" y="3867571"/>
            <a:ext cx="6064673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Future Evolution: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426" y="2385752"/>
            <a:ext cx="5666299" cy="546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Sensor fusion with RGB, NIR, and radar can overcome issues like sunglasses and night-driving failures.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Edge AI enables on-device processing for low latency and improved privacy compliance.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Future systems evolve toward “Empathic Cars” that actively intervene based on driver state.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Moves from simple monitoring to real-time safety actions for enhanced protection.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FC36A56-66B7-C2F1-4C77-DC8EA9B8C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06"/>
    </mc:Choice>
    <mc:Fallback xmlns="">
      <p:transition spd="slow" advTm="44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964305" y="3867571"/>
            <a:ext cx="6064673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426" y="2807384"/>
            <a:ext cx="5666299" cy="462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Integrates three complementary methods: YOLO, Dlib, and DeepFace.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Delivers real-time performance on standard, low-cost hardware.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Demonstrates that computer vision offers a strong non-invasive approach to driver safety.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Aligns with the technical requirements of upcoming EU driver monitoring mandates.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08DA610-E749-321C-777B-5420E6429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73"/>
    </mc:Choice>
    <mc:Fallback xmlns="">
      <p:transition spd="slow" advTm="40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964305" y="3867571"/>
            <a:ext cx="9791599" cy="154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7"/>
              </a:lnSpc>
            </a:pPr>
            <a:r>
              <a:rPr lang="en-US" sz="10217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49772" y="719232"/>
            <a:ext cx="10237362" cy="11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ABSTRACT: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9772" y="2304648"/>
            <a:ext cx="13468575" cy="441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1727" lvl="1" indent="-405864" algn="l">
              <a:lnSpc>
                <a:spcPts val="4436"/>
              </a:lnSpc>
              <a:spcBef>
                <a:spcPct val="0"/>
              </a:spcBef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Developed a non-invasive Deep Learning–based Driver Monitoring System using a standard RGB webcam.</a:t>
            </a:r>
          </a:p>
          <a:p>
            <a:pPr marL="811727" lvl="1" indent="-405864" algn="l">
              <a:lnSpc>
                <a:spcPts val="4436"/>
              </a:lnSpc>
              <a:spcBef>
                <a:spcPct val="0"/>
              </a:spcBef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Detects drowsiness, distraction, and emotional distress simultaneously.</a:t>
            </a:r>
          </a:p>
          <a:p>
            <a:pPr marL="811727" lvl="1" indent="-405864" algn="l">
              <a:lnSpc>
                <a:spcPts val="4436"/>
              </a:lnSpc>
              <a:spcBef>
                <a:spcPct val="0"/>
              </a:spcBef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Uses YOLOv8, Dlib, and DeepFace for real-time monitoring.</a:t>
            </a:r>
          </a:p>
          <a:p>
            <a:pPr marL="811727" lvl="1" indent="-405864" algn="l">
              <a:lnSpc>
                <a:spcPts val="4436"/>
              </a:lnSpc>
              <a:spcBef>
                <a:spcPct val="0"/>
              </a:spcBef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Designed in alignment with EU General Safety Regulations (GSR).</a:t>
            </a:r>
          </a:p>
          <a:p>
            <a:pPr algn="ctr">
              <a:lnSpc>
                <a:spcPts val="4436"/>
              </a:lnSpc>
              <a:spcBef>
                <a:spcPct val="0"/>
              </a:spcBef>
            </a:pPr>
            <a:endParaRPr lang="en-US" sz="3759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399413D-38EA-91E5-A943-001809C25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93"/>
    </mc:Choice>
    <mc:Fallback xmlns="">
      <p:transition spd="slow" advTm="55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3878" y="3619506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23740" y="2770134"/>
            <a:ext cx="4530710" cy="420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In the future there will be a way to automate responses based 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pre-written keywords and through machine learning.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24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5290" y="851320"/>
            <a:ext cx="7800975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5290" y="2643216"/>
            <a:ext cx="15844361" cy="40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115" lvl="1" indent="-367057" algn="l">
              <a:lnSpc>
                <a:spcPts val="4012"/>
              </a:lnSpc>
              <a:spcBef>
                <a:spcPct val="0"/>
              </a:spcBef>
              <a:buFont typeface="Arial"/>
              <a:buChar char="•"/>
            </a:pPr>
            <a:r>
              <a:rPr lang="en-US" sz="34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Automotive safety is shifting from passive measures (airbags, crumple zones) to active accident prevention.</a:t>
            </a:r>
          </a:p>
          <a:p>
            <a:pPr marL="734115" lvl="1" indent="-367057" algn="l">
              <a:lnSpc>
                <a:spcPts val="4012"/>
              </a:lnSpc>
              <a:spcBef>
                <a:spcPct val="0"/>
              </a:spcBef>
              <a:buFont typeface="Arial"/>
              <a:buChar char="•"/>
            </a:pPr>
            <a:r>
              <a:rPr lang="en-US" sz="34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Traditional systems monitor vehicle kinematics but ignore the driver’s physiological and psychological state.</a:t>
            </a:r>
          </a:p>
          <a:p>
            <a:pPr marL="734115" lvl="1" indent="-367057" algn="l">
              <a:lnSpc>
                <a:spcPts val="4012"/>
              </a:lnSpc>
              <a:spcBef>
                <a:spcPct val="0"/>
              </a:spcBef>
              <a:buFont typeface="Arial"/>
              <a:buChar char="•"/>
            </a:pPr>
            <a:r>
              <a:rPr lang="en-US" sz="34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Drivers face a “trinity of risk”: fatigue, distraction, and emotions affecting decision-making.</a:t>
            </a:r>
          </a:p>
          <a:p>
            <a:pPr marL="734115" lvl="1" indent="-367057" algn="l">
              <a:lnSpc>
                <a:spcPts val="4012"/>
              </a:lnSpc>
              <a:spcBef>
                <a:spcPct val="0"/>
              </a:spcBef>
              <a:buFont typeface="Arial"/>
              <a:buChar char="•"/>
            </a:pPr>
            <a:r>
              <a:rPr lang="en-US" sz="34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 computer vision–based system can proactively assess the driver, turning the vehicle into an active safety partner.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F79984-2618-1106-C5F1-ADA449C81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14"/>
    </mc:Choice>
    <mc:Fallback xmlns="">
      <p:transition spd="slow" advTm="52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3878" y="3619506"/>
            <a:ext cx="53076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Proliferation of Chat Bots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23740" y="2770134"/>
            <a:ext cx="4530710" cy="420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In the future there will be a way to automate responses based 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pre-written keywords and through machine learning.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24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Presentations are communication tools that can be used as demonstrations, lectures, speeches, reports, and more. It is mostly presented before an audience.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8530" y="851320"/>
            <a:ext cx="12476454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Reality of Road Safety: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8382" y="2215634"/>
            <a:ext cx="15762652" cy="464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5407" lvl="1" indent="-482704" algn="l">
              <a:lnSpc>
                <a:spcPts val="5276"/>
              </a:lnSpc>
              <a:spcBef>
                <a:spcPct val="0"/>
              </a:spcBef>
              <a:buFont typeface="Arial"/>
              <a:buChar char="•"/>
            </a:pPr>
            <a:r>
              <a:rPr lang="en-US" sz="4471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Traffic accidents cause 1.19 million deaths yearly, mostly due to human error.</a:t>
            </a:r>
          </a:p>
          <a:p>
            <a:pPr marL="965407" lvl="1" indent="-482704" algn="l">
              <a:lnSpc>
                <a:spcPts val="5276"/>
              </a:lnSpc>
              <a:spcBef>
                <a:spcPct val="0"/>
              </a:spcBef>
              <a:buFont typeface="Arial"/>
              <a:buChar char="•"/>
            </a:pPr>
            <a:r>
              <a:rPr lang="en-US" sz="4471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EU mandates DDAW (2024) and ADDW (2026) with direct camera monitoring.</a:t>
            </a:r>
          </a:p>
          <a:p>
            <a:pPr marL="965407" lvl="1" indent="-482704" algn="l">
              <a:lnSpc>
                <a:spcPts val="5276"/>
              </a:lnSpc>
              <a:spcBef>
                <a:spcPct val="0"/>
              </a:spcBef>
              <a:buFont typeface="Arial"/>
              <a:buChar char="•"/>
            </a:pPr>
            <a:r>
              <a:rPr lang="en-US" sz="4471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Euro NCAP penalizes vehicles without driver monitoring or “Owl-type” detection.</a:t>
            </a:r>
          </a:p>
          <a:p>
            <a:pPr marL="965407" lvl="1" indent="-482704" algn="l">
              <a:lnSpc>
                <a:spcPts val="5276"/>
              </a:lnSpc>
              <a:spcBef>
                <a:spcPct val="0"/>
              </a:spcBef>
              <a:buFont typeface="Arial"/>
              <a:buChar char="•"/>
            </a:pPr>
            <a:r>
              <a:rPr lang="en-US" sz="4471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Supports Vision Zero by using tech to reduce fatalities.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86E054F-FA67-EDD4-EB81-02065B03DE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66"/>
    </mc:Choice>
    <mc:Fallback xmlns="">
      <p:transition spd="slow" advTm="49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124" y="1224461"/>
            <a:ext cx="8654227" cy="6349569"/>
          </a:xfrm>
          <a:custGeom>
            <a:avLst/>
            <a:gdLst/>
            <a:ahLst/>
            <a:cxnLst/>
            <a:rect l="l" t="t" r="r" b="b"/>
            <a:pathLst>
              <a:path w="8654227" h="6349569">
                <a:moveTo>
                  <a:pt x="0" y="0"/>
                </a:moveTo>
                <a:lnTo>
                  <a:pt x="8654227" y="0"/>
                </a:lnTo>
                <a:lnTo>
                  <a:pt x="8654227" y="6349569"/>
                </a:lnTo>
                <a:lnTo>
                  <a:pt x="0" y="63495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System Architecture: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3541204"/>
            <a:ext cx="8115300" cy="420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Captures live driver video at 30 FPS using a webcam.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Processes video via three parallel paths: YOLOv8 (object detection), Dlib (facial landmarks), and DeepFace (micro-expression analysis).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Aggregates outputs into a composite “Safety Score” to assess driver condition.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Triggers audio-visual alerts and runs on a Python backend with OpenCV.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5370E3-1F61-5BC4-87A3-91D1409CE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93"/>
    </mc:Choice>
    <mc:Fallback xmlns="">
      <p:transition spd="slow" advTm="45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185043"/>
            <a:ext cx="8730540" cy="7208156"/>
          </a:xfrm>
          <a:custGeom>
            <a:avLst/>
            <a:gdLst/>
            <a:ahLst/>
            <a:cxnLst/>
            <a:rect l="l" t="t" r="r" b="b"/>
            <a:pathLst>
              <a:path w="8730540" h="7208156">
                <a:moveTo>
                  <a:pt x="0" y="0"/>
                </a:moveTo>
                <a:lnTo>
                  <a:pt x="8730540" y="0"/>
                </a:lnTo>
                <a:lnTo>
                  <a:pt x="8730540" y="7208156"/>
                </a:lnTo>
                <a:lnTo>
                  <a:pt x="0" y="7208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44" r="-118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8775097" cy="1931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6"/>
              </a:lnSpc>
            </a:pPr>
            <a:r>
              <a:rPr lang="en-US" sz="6522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 I: Distraction Detection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051236"/>
            <a:ext cx="6019800" cy="35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0585" lvl="1" indent="-220292" algn="l">
              <a:lnSpc>
                <a:spcPts val="2856"/>
              </a:lnSpc>
              <a:buFont typeface="Arial"/>
              <a:buChar char="•"/>
            </a:pPr>
            <a:r>
              <a:rPr lang="en-US" sz="2040" spc="-2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Uses YOLOv8 for real-time, single-shot distraction detection.</a:t>
            </a:r>
          </a:p>
          <a:p>
            <a:pPr marL="440585" lvl="1" indent="-220292" algn="l">
              <a:lnSpc>
                <a:spcPts val="2856"/>
              </a:lnSpc>
              <a:buFont typeface="Arial"/>
              <a:buChar char="•"/>
            </a:pPr>
            <a:r>
              <a:rPr lang="en-US" sz="2040" spc="-2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Anchor-free design predicts object centers, reducing computation.</a:t>
            </a:r>
          </a:p>
          <a:p>
            <a:pPr marL="440585" lvl="1" indent="-220292" algn="l">
              <a:lnSpc>
                <a:spcPts val="2856"/>
              </a:lnSpc>
              <a:spcBef>
                <a:spcPct val="0"/>
              </a:spcBef>
              <a:buFont typeface="Arial"/>
              <a:buChar char="•"/>
            </a:pPr>
            <a:r>
              <a:rPr lang="en-US" sz="2040" spc="-2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Fine-tuned on a custom driver dataset to detect Phone_Left, Phone_Right, Yawning, and Active states.</a:t>
            </a:r>
          </a:p>
          <a:p>
            <a:pPr marL="440585" lvl="1" indent="-220292" algn="l">
              <a:lnSpc>
                <a:spcPts val="2856"/>
              </a:lnSpc>
              <a:spcBef>
                <a:spcPct val="0"/>
              </a:spcBef>
              <a:buFont typeface="Arial"/>
              <a:buChar char="•"/>
            </a:pPr>
            <a:r>
              <a:rPr lang="en-US" sz="2040" spc="-2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Instantly detects fleeting distractions, even with partial occlusion, at millisecond speed.</a:t>
            </a:r>
          </a:p>
          <a:p>
            <a:pPr algn="l">
              <a:lnSpc>
                <a:spcPts val="2856"/>
              </a:lnSpc>
              <a:spcBef>
                <a:spcPct val="0"/>
              </a:spcBef>
            </a:pPr>
            <a:endParaRPr lang="en-US" sz="2040" spc="-2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49050B-E80E-6861-CFF4-07CAA0874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62"/>
    </mc:Choice>
    <mc:Fallback xmlns="">
      <p:transition spd="slow" advTm="42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3800" y="1408359"/>
            <a:ext cx="7876933" cy="7218264"/>
          </a:xfrm>
          <a:custGeom>
            <a:avLst/>
            <a:gdLst/>
            <a:ahLst/>
            <a:cxnLst/>
            <a:rect l="l" t="t" r="r" b="b"/>
            <a:pathLst>
              <a:path w="7876933" h="7218264">
                <a:moveTo>
                  <a:pt x="0" y="0"/>
                </a:moveTo>
                <a:lnTo>
                  <a:pt x="7876933" y="0"/>
                </a:lnTo>
                <a:lnTo>
                  <a:pt x="7876933" y="7218264"/>
                </a:lnTo>
                <a:lnTo>
                  <a:pt x="0" y="7218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407" r="-475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 II: Drowsiness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76404" y="3670508"/>
            <a:ext cx="8115300" cy="293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Uses 68-point facial landmark detection to monitor eye geometry.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Calculates Eye Aspect Ratio (EAR) to detect eyelid closure.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EAR below threshold for ~1 second triggers a microsleep alert.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Geometric approach is computationally efficient and robust to head rotation.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8A776A7-DCC6-5A03-098A-F57F5DED8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64"/>
    </mc:Choice>
    <mc:Fallback xmlns="">
      <p:transition spd="slow" advTm="41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277" y="1038225"/>
            <a:ext cx="8723251" cy="7329327"/>
          </a:xfrm>
          <a:custGeom>
            <a:avLst/>
            <a:gdLst/>
            <a:ahLst/>
            <a:cxnLst/>
            <a:rect l="l" t="t" r="r" b="b"/>
            <a:pathLst>
              <a:path w="9682780" h="7329327">
                <a:moveTo>
                  <a:pt x="0" y="0"/>
                </a:moveTo>
                <a:lnTo>
                  <a:pt x="9682781" y="0"/>
                </a:lnTo>
                <a:lnTo>
                  <a:pt x="9682781" y="7329327"/>
                </a:lnTo>
                <a:lnTo>
                  <a:pt x="0" y="7329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038225"/>
            <a:ext cx="8115300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 III: Emotion Recognition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19528" y="4349812"/>
            <a:ext cx="9477997" cy="294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5167" lvl="1" indent="-302583" algn="l">
              <a:lnSpc>
                <a:spcPts val="3924"/>
              </a:lnSpc>
              <a:spcBef>
                <a:spcPct val="0"/>
              </a:spcBef>
              <a:buFont typeface="Arial"/>
              <a:buChar char="•"/>
            </a:pPr>
            <a:r>
              <a:rPr lang="en-US" sz="2802" spc="-28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Uses DeepFace CNN for emotion recognition.</a:t>
            </a:r>
          </a:p>
          <a:p>
            <a:pPr marL="605167" lvl="1" indent="-302583" algn="l">
              <a:lnSpc>
                <a:spcPts val="3924"/>
              </a:lnSpc>
              <a:spcBef>
                <a:spcPct val="0"/>
              </a:spcBef>
              <a:buFont typeface="Arial"/>
              <a:buChar char="•"/>
            </a:pPr>
            <a:r>
              <a:rPr lang="en-US" sz="2802" spc="-28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Pipeline: Detect face → Align eyes → Extract deep features.</a:t>
            </a:r>
          </a:p>
          <a:p>
            <a:pPr marL="605167" lvl="1" indent="-302583" algn="l">
              <a:lnSpc>
                <a:spcPts val="3924"/>
              </a:lnSpc>
              <a:spcBef>
                <a:spcPct val="0"/>
              </a:spcBef>
              <a:buFont typeface="Arial"/>
              <a:buChar char="•"/>
            </a:pPr>
            <a:r>
              <a:rPr lang="en-US" sz="2802" spc="-28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Recognizes five classes: Angry, Happy, Sad, Neutral, Fear.</a:t>
            </a:r>
          </a:p>
          <a:p>
            <a:pPr marL="605167" lvl="1" indent="-302583" algn="l">
              <a:lnSpc>
                <a:spcPts val="3924"/>
              </a:lnSpc>
              <a:spcBef>
                <a:spcPct val="0"/>
              </a:spcBef>
              <a:buFont typeface="Arial"/>
              <a:buChar char="•"/>
            </a:pPr>
            <a:r>
              <a:rPr lang="en-US" sz="2802" spc="-28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Differentiates high-arousal (Anger) vs. low-arousal (Fatigue/Sadness) to guide interventions</a:t>
            </a:r>
          </a:p>
          <a:p>
            <a:pPr algn="l">
              <a:lnSpc>
                <a:spcPts val="3924"/>
              </a:lnSpc>
              <a:spcBef>
                <a:spcPct val="0"/>
              </a:spcBef>
            </a:pPr>
            <a:endParaRPr lang="en-US" sz="2802" spc="-28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FDB2EF5-8C8B-5F64-FE7B-3F553DD89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60"/>
    </mc:Choice>
    <mc:Fallback xmlns="">
      <p:transition spd="slow" advTm="49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964305" y="3867571"/>
            <a:ext cx="6064673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Data Strategy &amp; Augmentation: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426" y="2807384"/>
            <a:ext cx="5666299" cy="462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Uses FER2013 and a custom annotated driver dataset, addressing class imbalance issues.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Applies augmentations like rotation, shear, and zoom to simulate real driving conditions.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Enhances model robustness against vibrations and varying camera angles.</a:t>
            </a:r>
          </a:p>
          <a:p>
            <a:pPr marL="518159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23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Visual support includes the data distribution histogram from the report.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399" spc="-23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E6A8DEC-E6F4-B133-0657-97E69AD49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245" t="-161075" r="-325245" b="-16107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18"/>
    </mc:Choice>
    <mc:Fallback xmlns="">
      <p:transition spd="slow" advTm="40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899</Words>
  <Application>Microsoft Office PowerPoint</Application>
  <PresentationFormat>Custom</PresentationFormat>
  <Paragraphs>80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Assistant</vt:lpstr>
      <vt:lpstr>Calibri</vt:lpstr>
      <vt:lpstr>Arial</vt:lpstr>
      <vt:lpstr>HK Grotesk Bold</vt:lpstr>
      <vt:lpstr>HK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DEEP LEARNING-BASED DRIVER MONITORING SYSTEM FOR FATIGUE, DISTRACTION, AND EMOTION DETECTION</dc:title>
  <dc:creator>Dhilip Reddy</dc:creator>
  <cp:lastModifiedBy>Dhilip Reddy</cp:lastModifiedBy>
  <cp:revision>4</cp:revision>
  <dcterms:created xsi:type="dcterms:W3CDTF">2006-08-16T00:00:00Z</dcterms:created>
  <dcterms:modified xsi:type="dcterms:W3CDTF">2025-12-05T04:53:51Z</dcterms:modified>
  <dc:identifier>DAG6mXWMwP8</dc:identifier>
</cp:coreProperties>
</file>